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4.svg"/><Relationship Id="rId1" Type="http://schemas.openxmlformats.org/officeDocument/2006/relationships/image" Target="../media/image23.png"/><Relationship Id="rId6" Type="http://schemas.openxmlformats.org/officeDocument/2006/relationships/image" Target="../media/image18.svg"/><Relationship Id="rId5" Type="http://schemas.openxmlformats.org/officeDocument/2006/relationships/image" Target="../media/image25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A4EF40-EC03-4B33-B31E-253C1E3779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D62FAB-2A5A-4BF4-BB7C-12D3B104F9CB}">
      <dgm:prSet/>
      <dgm:spPr/>
      <dgm:t>
        <a:bodyPr/>
        <a:lstStyle/>
        <a:p>
          <a:r>
            <a:rPr lang="en-NZ" baseline="0"/>
            <a:t>The approach was demonstrated to be successful with estimated classification accuracy of 70% for 6 classes and comparable results to direct clustering of the New York neighborhoods.</a:t>
          </a:r>
          <a:endParaRPr lang="en-US"/>
        </a:p>
      </dgm:t>
    </dgm:pt>
    <dgm:pt modelId="{3F26C2FB-3031-416D-AC1A-D1A2D7E5C15B}" type="parTrans" cxnId="{E02ACB1E-1150-42B0-8B69-8E509CE15CB1}">
      <dgm:prSet/>
      <dgm:spPr/>
      <dgm:t>
        <a:bodyPr/>
        <a:lstStyle/>
        <a:p>
          <a:endParaRPr lang="en-US"/>
        </a:p>
      </dgm:t>
    </dgm:pt>
    <dgm:pt modelId="{A5B219EA-FAAD-400E-ABE2-1F27E1110710}" type="sibTrans" cxnId="{E02ACB1E-1150-42B0-8B69-8E509CE15CB1}">
      <dgm:prSet/>
      <dgm:spPr/>
      <dgm:t>
        <a:bodyPr/>
        <a:lstStyle/>
        <a:p>
          <a:endParaRPr lang="en-US"/>
        </a:p>
      </dgm:t>
    </dgm:pt>
    <dgm:pt modelId="{4DF8705A-97B5-485E-A16E-85E0AAFF74AB}">
      <dgm:prSet/>
      <dgm:spPr/>
      <dgm:t>
        <a:bodyPr/>
        <a:lstStyle/>
        <a:p>
          <a:r>
            <a:rPr lang="en-NZ" baseline="0"/>
            <a:t>New York City neighborhoods were found to be much more homogeneous (Pizza Places everywhere)</a:t>
          </a:r>
          <a:endParaRPr lang="en-US"/>
        </a:p>
      </dgm:t>
    </dgm:pt>
    <dgm:pt modelId="{B3A9046D-3C08-42E7-ADDA-CD18948DD2E6}" type="parTrans" cxnId="{411E27E8-629F-4C0E-9134-4065E1172844}">
      <dgm:prSet/>
      <dgm:spPr/>
      <dgm:t>
        <a:bodyPr/>
        <a:lstStyle/>
        <a:p>
          <a:endParaRPr lang="en-US"/>
        </a:p>
      </dgm:t>
    </dgm:pt>
    <dgm:pt modelId="{0FE5B65A-3564-4E0C-B974-83664A7CBCC4}" type="sibTrans" cxnId="{411E27E8-629F-4C0E-9134-4065E1172844}">
      <dgm:prSet/>
      <dgm:spPr/>
      <dgm:t>
        <a:bodyPr/>
        <a:lstStyle/>
        <a:p>
          <a:endParaRPr lang="en-US"/>
        </a:p>
      </dgm:t>
    </dgm:pt>
    <dgm:pt modelId="{A794D8A1-7539-41EC-9270-07642969A8E3}">
      <dgm:prSet/>
      <dgm:spPr/>
      <dgm:t>
        <a:bodyPr/>
        <a:lstStyle/>
        <a:p>
          <a:r>
            <a:rPr lang="en-NZ" baseline="0"/>
            <a:t>Look at integrating other types of data for the clustering features, to give a more holistic comparison of neighborhoods between cities.</a:t>
          </a:r>
          <a:endParaRPr lang="en-US"/>
        </a:p>
      </dgm:t>
    </dgm:pt>
    <dgm:pt modelId="{01D4313E-C6DB-44F2-BF69-823A571FED03}" type="parTrans" cxnId="{61EA0215-EA04-4AD7-BACB-BB7F9414006E}">
      <dgm:prSet/>
      <dgm:spPr/>
      <dgm:t>
        <a:bodyPr/>
        <a:lstStyle/>
        <a:p>
          <a:endParaRPr lang="en-US"/>
        </a:p>
      </dgm:t>
    </dgm:pt>
    <dgm:pt modelId="{EE18C9F7-0A9C-4507-90E1-615758ED0CA5}" type="sibTrans" cxnId="{61EA0215-EA04-4AD7-BACB-BB7F9414006E}">
      <dgm:prSet/>
      <dgm:spPr/>
      <dgm:t>
        <a:bodyPr/>
        <a:lstStyle/>
        <a:p>
          <a:endParaRPr lang="en-US"/>
        </a:p>
      </dgm:t>
    </dgm:pt>
    <dgm:pt modelId="{9C829341-6484-4BFD-B4FF-78F02397F75A}">
      <dgm:prSet/>
      <dgm:spPr/>
      <dgm:t>
        <a:bodyPr/>
        <a:lstStyle/>
        <a:p>
          <a:r>
            <a:rPr lang="en-NZ" baseline="0"/>
            <a:t>Use a different source for venue data, such as Google. Google venue information may be less biased to food-based venues than the foursquare social media data.</a:t>
          </a:r>
          <a:endParaRPr lang="en-US"/>
        </a:p>
      </dgm:t>
    </dgm:pt>
    <dgm:pt modelId="{8A106FA9-606A-4B8E-9834-2FF773FC4EC1}" type="parTrans" cxnId="{66CBA070-7F91-4E3C-951F-458A14FF27F8}">
      <dgm:prSet/>
      <dgm:spPr/>
      <dgm:t>
        <a:bodyPr/>
        <a:lstStyle/>
        <a:p>
          <a:endParaRPr lang="en-US"/>
        </a:p>
      </dgm:t>
    </dgm:pt>
    <dgm:pt modelId="{71B23A4D-DBF0-456F-B103-D6641872A898}" type="sibTrans" cxnId="{66CBA070-7F91-4E3C-951F-458A14FF27F8}">
      <dgm:prSet/>
      <dgm:spPr/>
      <dgm:t>
        <a:bodyPr/>
        <a:lstStyle/>
        <a:p>
          <a:endParaRPr lang="en-US"/>
        </a:p>
      </dgm:t>
    </dgm:pt>
    <dgm:pt modelId="{F64F8FE8-E05F-4B7B-BE9F-77BCAFB660FB}">
      <dgm:prSet/>
      <dgm:spPr/>
      <dgm:t>
        <a:bodyPr/>
        <a:lstStyle/>
        <a:p>
          <a:r>
            <a:rPr lang="en-NZ" baseline="0"/>
            <a:t>Local residents from each city could be recruited to assess the veracity of the clustering and classification.</a:t>
          </a:r>
          <a:endParaRPr lang="en-US"/>
        </a:p>
      </dgm:t>
    </dgm:pt>
    <dgm:pt modelId="{76D01C7B-14D8-4CFB-B558-BAEF21297133}" type="parTrans" cxnId="{A52C14CA-918C-4DE9-B1EE-3CEAC89B5B30}">
      <dgm:prSet/>
      <dgm:spPr/>
      <dgm:t>
        <a:bodyPr/>
        <a:lstStyle/>
        <a:p>
          <a:endParaRPr lang="en-US"/>
        </a:p>
      </dgm:t>
    </dgm:pt>
    <dgm:pt modelId="{BFF201B6-DF6B-482C-B6E1-96F7572153B9}" type="sibTrans" cxnId="{A52C14CA-918C-4DE9-B1EE-3CEAC89B5B30}">
      <dgm:prSet/>
      <dgm:spPr/>
      <dgm:t>
        <a:bodyPr/>
        <a:lstStyle/>
        <a:p>
          <a:endParaRPr lang="en-US"/>
        </a:p>
      </dgm:t>
    </dgm:pt>
    <dgm:pt modelId="{12CA59C5-94B6-4C72-94E2-1814E27726FC}" type="pres">
      <dgm:prSet presAssocID="{DAA4EF40-EC03-4B33-B31E-253C1E377955}" presName="root" presStyleCnt="0">
        <dgm:presLayoutVars>
          <dgm:dir/>
          <dgm:resizeHandles val="exact"/>
        </dgm:presLayoutVars>
      </dgm:prSet>
      <dgm:spPr/>
    </dgm:pt>
    <dgm:pt modelId="{6135B792-01A6-4664-96D0-43987618DD83}" type="pres">
      <dgm:prSet presAssocID="{0AD62FAB-2A5A-4BF4-BB7C-12D3B104F9CB}" presName="compNode" presStyleCnt="0"/>
      <dgm:spPr/>
    </dgm:pt>
    <dgm:pt modelId="{965526DE-3292-43C6-93FD-CE132E4FA4CE}" type="pres">
      <dgm:prSet presAssocID="{0AD62FAB-2A5A-4BF4-BB7C-12D3B104F9CB}" presName="bgRect" presStyleLbl="bgShp" presStyleIdx="0" presStyleCnt="5"/>
      <dgm:spPr/>
    </dgm:pt>
    <dgm:pt modelId="{84890167-ED37-4663-B1BF-E0E5770E2ABA}" type="pres">
      <dgm:prSet presAssocID="{0AD62FAB-2A5A-4BF4-BB7C-12D3B104F9C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11BD1F5-8811-4CE0-A5C1-60DE7E332529}" type="pres">
      <dgm:prSet presAssocID="{0AD62FAB-2A5A-4BF4-BB7C-12D3B104F9CB}" presName="spaceRect" presStyleCnt="0"/>
      <dgm:spPr/>
    </dgm:pt>
    <dgm:pt modelId="{B116BBEA-619E-4DFA-B0EC-B46749948B88}" type="pres">
      <dgm:prSet presAssocID="{0AD62FAB-2A5A-4BF4-BB7C-12D3B104F9CB}" presName="parTx" presStyleLbl="revTx" presStyleIdx="0" presStyleCnt="5">
        <dgm:presLayoutVars>
          <dgm:chMax val="0"/>
          <dgm:chPref val="0"/>
        </dgm:presLayoutVars>
      </dgm:prSet>
      <dgm:spPr/>
    </dgm:pt>
    <dgm:pt modelId="{519234AA-862B-4256-9F2F-1C39FCBDAB0E}" type="pres">
      <dgm:prSet presAssocID="{A5B219EA-FAAD-400E-ABE2-1F27E1110710}" presName="sibTrans" presStyleCnt="0"/>
      <dgm:spPr/>
    </dgm:pt>
    <dgm:pt modelId="{9EA988AB-333B-4DFD-8045-B10F7C16012E}" type="pres">
      <dgm:prSet presAssocID="{4DF8705A-97B5-485E-A16E-85E0AAFF74AB}" presName="compNode" presStyleCnt="0"/>
      <dgm:spPr/>
    </dgm:pt>
    <dgm:pt modelId="{E3025E99-6DA2-4397-9934-460B6680615D}" type="pres">
      <dgm:prSet presAssocID="{4DF8705A-97B5-485E-A16E-85E0AAFF74AB}" presName="bgRect" presStyleLbl="bgShp" presStyleIdx="1" presStyleCnt="5"/>
      <dgm:spPr/>
    </dgm:pt>
    <dgm:pt modelId="{DDCA7674-CD49-44FC-9A54-DB16D429C053}" type="pres">
      <dgm:prSet presAssocID="{4DF8705A-97B5-485E-A16E-85E0AAFF74A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A7B878A-4FBB-4D04-BFA9-1DAFFEBC28F5}" type="pres">
      <dgm:prSet presAssocID="{4DF8705A-97B5-485E-A16E-85E0AAFF74AB}" presName="spaceRect" presStyleCnt="0"/>
      <dgm:spPr/>
    </dgm:pt>
    <dgm:pt modelId="{FB21FD58-E261-42C9-8B4B-F630BE848FCE}" type="pres">
      <dgm:prSet presAssocID="{4DF8705A-97B5-485E-A16E-85E0AAFF74AB}" presName="parTx" presStyleLbl="revTx" presStyleIdx="1" presStyleCnt="5">
        <dgm:presLayoutVars>
          <dgm:chMax val="0"/>
          <dgm:chPref val="0"/>
        </dgm:presLayoutVars>
      </dgm:prSet>
      <dgm:spPr/>
    </dgm:pt>
    <dgm:pt modelId="{DC1B01B5-1FF0-4893-A070-608FC9F9F7B9}" type="pres">
      <dgm:prSet presAssocID="{0FE5B65A-3564-4E0C-B974-83664A7CBCC4}" presName="sibTrans" presStyleCnt="0"/>
      <dgm:spPr/>
    </dgm:pt>
    <dgm:pt modelId="{E5F7A5A4-190D-413A-902B-E8B8179F25AE}" type="pres">
      <dgm:prSet presAssocID="{A794D8A1-7539-41EC-9270-07642969A8E3}" presName="compNode" presStyleCnt="0"/>
      <dgm:spPr/>
    </dgm:pt>
    <dgm:pt modelId="{D51145A9-82DF-4AC6-9698-5E645D565BED}" type="pres">
      <dgm:prSet presAssocID="{A794D8A1-7539-41EC-9270-07642969A8E3}" presName="bgRect" presStyleLbl="bgShp" presStyleIdx="2" presStyleCnt="5"/>
      <dgm:spPr/>
    </dgm:pt>
    <dgm:pt modelId="{4D1A5176-85FE-4C9D-B96C-1FE15021BB4B}" type="pres">
      <dgm:prSet presAssocID="{A794D8A1-7539-41EC-9270-07642969A8E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43AC7BA5-6162-4CB3-B1C4-41A3ABEFA1FE}" type="pres">
      <dgm:prSet presAssocID="{A794D8A1-7539-41EC-9270-07642969A8E3}" presName="spaceRect" presStyleCnt="0"/>
      <dgm:spPr/>
    </dgm:pt>
    <dgm:pt modelId="{948DD0EF-4D2E-45D5-AA2C-EDCFE0B0F809}" type="pres">
      <dgm:prSet presAssocID="{A794D8A1-7539-41EC-9270-07642969A8E3}" presName="parTx" presStyleLbl="revTx" presStyleIdx="2" presStyleCnt="5">
        <dgm:presLayoutVars>
          <dgm:chMax val="0"/>
          <dgm:chPref val="0"/>
        </dgm:presLayoutVars>
      </dgm:prSet>
      <dgm:spPr/>
    </dgm:pt>
    <dgm:pt modelId="{1B8809E3-E425-45CA-A116-B19FBE24C51B}" type="pres">
      <dgm:prSet presAssocID="{EE18C9F7-0A9C-4507-90E1-615758ED0CA5}" presName="sibTrans" presStyleCnt="0"/>
      <dgm:spPr/>
    </dgm:pt>
    <dgm:pt modelId="{3DA5B03B-974E-4FB9-88F5-35385001641E}" type="pres">
      <dgm:prSet presAssocID="{9C829341-6484-4BFD-B4FF-78F02397F75A}" presName="compNode" presStyleCnt="0"/>
      <dgm:spPr/>
    </dgm:pt>
    <dgm:pt modelId="{7217716A-DBE8-49A0-A619-72B30D3DA449}" type="pres">
      <dgm:prSet presAssocID="{9C829341-6484-4BFD-B4FF-78F02397F75A}" presName="bgRect" presStyleLbl="bgShp" presStyleIdx="3" presStyleCnt="5"/>
      <dgm:spPr/>
    </dgm:pt>
    <dgm:pt modelId="{DB98CBFA-6F99-4C39-8DA3-4A85BABDEEE5}" type="pres">
      <dgm:prSet presAssocID="{9C829341-6484-4BFD-B4FF-78F02397F75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3CD91F0E-7B22-4AA1-A061-947AF7323ABC}" type="pres">
      <dgm:prSet presAssocID="{9C829341-6484-4BFD-B4FF-78F02397F75A}" presName="spaceRect" presStyleCnt="0"/>
      <dgm:spPr/>
    </dgm:pt>
    <dgm:pt modelId="{ED96D5B6-6466-4325-8C10-E2853A64E05D}" type="pres">
      <dgm:prSet presAssocID="{9C829341-6484-4BFD-B4FF-78F02397F75A}" presName="parTx" presStyleLbl="revTx" presStyleIdx="3" presStyleCnt="5">
        <dgm:presLayoutVars>
          <dgm:chMax val="0"/>
          <dgm:chPref val="0"/>
        </dgm:presLayoutVars>
      </dgm:prSet>
      <dgm:spPr/>
    </dgm:pt>
    <dgm:pt modelId="{B4512922-A7EF-407E-949C-F8925C4F3ACE}" type="pres">
      <dgm:prSet presAssocID="{71B23A4D-DBF0-456F-B103-D6641872A898}" presName="sibTrans" presStyleCnt="0"/>
      <dgm:spPr/>
    </dgm:pt>
    <dgm:pt modelId="{BE492EA6-85E8-4C92-99A1-E3A63FB3B6A6}" type="pres">
      <dgm:prSet presAssocID="{F64F8FE8-E05F-4B7B-BE9F-77BCAFB660FB}" presName="compNode" presStyleCnt="0"/>
      <dgm:spPr/>
    </dgm:pt>
    <dgm:pt modelId="{9ADE59B0-72F9-467B-889E-53AC8D70B883}" type="pres">
      <dgm:prSet presAssocID="{F64F8FE8-E05F-4B7B-BE9F-77BCAFB660FB}" presName="bgRect" presStyleLbl="bgShp" presStyleIdx="4" presStyleCnt="5"/>
      <dgm:spPr/>
    </dgm:pt>
    <dgm:pt modelId="{ACFFC67D-3FA9-4FFF-AA00-7462B3BABCAC}" type="pres">
      <dgm:prSet presAssocID="{F64F8FE8-E05F-4B7B-BE9F-77BCAFB660F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A9BD14A-AFAB-4526-B63A-D44EB52FE8A9}" type="pres">
      <dgm:prSet presAssocID="{F64F8FE8-E05F-4B7B-BE9F-77BCAFB660FB}" presName="spaceRect" presStyleCnt="0"/>
      <dgm:spPr/>
    </dgm:pt>
    <dgm:pt modelId="{B9C3BD8C-EAFB-4025-BA57-CB7C3623BC2D}" type="pres">
      <dgm:prSet presAssocID="{F64F8FE8-E05F-4B7B-BE9F-77BCAFB660F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1BBBB14-EF5F-488D-B994-81D48667C78E}" type="presOf" srcId="{9C829341-6484-4BFD-B4FF-78F02397F75A}" destId="{ED96D5B6-6466-4325-8C10-E2853A64E05D}" srcOrd="0" destOrd="0" presId="urn:microsoft.com/office/officeart/2018/2/layout/IconVerticalSolidList"/>
    <dgm:cxn modelId="{61EA0215-EA04-4AD7-BACB-BB7F9414006E}" srcId="{DAA4EF40-EC03-4B33-B31E-253C1E377955}" destId="{A794D8A1-7539-41EC-9270-07642969A8E3}" srcOrd="2" destOrd="0" parTransId="{01D4313E-C6DB-44F2-BF69-823A571FED03}" sibTransId="{EE18C9F7-0A9C-4507-90E1-615758ED0CA5}"/>
    <dgm:cxn modelId="{FB82081D-1AF2-4E90-9B6D-C08DDED20548}" type="presOf" srcId="{DAA4EF40-EC03-4B33-B31E-253C1E377955}" destId="{12CA59C5-94B6-4C72-94E2-1814E27726FC}" srcOrd="0" destOrd="0" presId="urn:microsoft.com/office/officeart/2018/2/layout/IconVerticalSolidList"/>
    <dgm:cxn modelId="{E02ACB1E-1150-42B0-8B69-8E509CE15CB1}" srcId="{DAA4EF40-EC03-4B33-B31E-253C1E377955}" destId="{0AD62FAB-2A5A-4BF4-BB7C-12D3B104F9CB}" srcOrd="0" destOrd="0" parTransId="{3F26C2FB-3031-416D-AC1A-D1A2D7E5C15B}" sibTransId="{A5B219EA-FAAD-400E-ABE2-1F27E1110710}"/>
    <dgm:cxn modelId="{66CBA070-7F91-4E3C-951F-458A14FF27F8}" srcId="{DAA4EF40-EC03-4B33-B31E-253C1E377955}" destId="{9C829341-6484-4BFD-B4FF-78F02397F75A}" srcOrd="3" destOrd="0" parTransId="{8A106FA9-606A-4B8E-9834-2FF773FC4EC1}" sibTransId="{71B23A4D-DBF0-456F-B103-D6641872A898}"/>
    <dgm:cxn modelId="{2146B856-99FF-45C2-9922-9B3B4D55D546}" type="presOf" srcId="{4DF8705A-97B5-485E-A16E-85E0AAFF74AB}" destId="{FB21FD58-E261-42C9-8B4B-F630BE848FCE}" srcOrd="0" destOrd="0" presId="urn:microsoft.com/office/officeart/2018/2/layout/IconVerticalSolidList"/>
    <dgm:cxn modelId="{4C30088E-52C7-4FC3-A5A3-2C656D39639B}" type="presOf" srcId="{A794D8A1-7539-41EC-9270-07642969A8E3}" destId="{948DD0EF-4D2E-45D5-AA2C-EDCFE0B0F809}" srcOrd="0" destOrd="0" presId="urn:microsoft.com/office/officeart/2018/2/layout/IconVerticalSolidList"/>
    <dgm:cxn modelId="{428AF998-FDDB-4FCB-8621-B7E894D219C3}" type="presOf" srcId="{0AD62FAB-2A5A-4BF4-BB7C-12D3B104F9CB}" destId="{B116BBEA-619E-4DFA-B0EC-B46749948B88}" srcOrd="0" destOrd="0" presId="urn:microsoft.com/office/officeart/2018/2/layout/IconVerticalSolidList"/>
    <dgm:cxn modelId="{A52C14CA-918C-4DE9-B1EE-3CEAC89B5B30}" srcId="{DAA4EF40-EC03-4B33-B31E-253C1E377955}" destId="{F64F8FE8-E05F-4B7B-BE9F-77BCAFB660FB}" srcOrd="4" destOrd="0" parTransId="{76D01C7B-14D8-4CFB-B558-BAEF21297133}" sibTransId="{BFF201B6-DF6B-482C-B6E1-96F7572153B9}"/>
    <dgm:cxn modelId="{411E27E8-629F-4C0E-9134-4065E1172844}" srcId="{DAA4EF40-EC03-4B33-B31E-253C1E377955}" destId="{4DF8705A-97B5-485E-A16E-85E0AAFF74AB}" srcOrd="1" destOrd="0" parTransId="{B3A9046D-3C08-42E7-ADDA-CD18948DD2E6}" sibTransId="{0FE5B65A-3564-4E0C-B974-83664A7CBCC4}"/>
    <dgm:cxn modelId="{D22ACFFC-7594-4307-B4D8-0DED8732F633}" type="presOf" srcId="{F64F8FE8-E05F-4B7B-BE9F-77BCAFB660FB}" destId="{B9C3BD8C-EAFB-4025-BA57-CB7C3623BC2D}" srcOrd="0" destOrd="0" presId="urn:microsoft.com/office/officeart/2018/2/layout/IconVerticalSolidList"/>
    <dgm:cxn modelId="{C66D82F3-7557-4350-AB7A-F59A9DA09D09}" type="presParOf" srcId="{12CA59C5-94B6-4C72-94E2-1814E27726FC}" destId="{6135B792-01A6-4664-96D0-43987618DD83}" srcOrd="0" destOrd="0" presId="urn:microsoft.com/office/officeart/2018/2/layout/IconVerticalSolidList"/>
    <dgm:cxn modelId="{721768D3-4AF7-4764-A9DF-0DBF7B1425F6}" type="presParOf" srcId="{6135B792-01A6-4664-96D0-43987618DD83}" destId="{965526DE-3292-43C6-93FD-CE132E4FA4CE}" srcOrd="0" destOrd="0" presId="urn:microsoft.com/office/officeart/2018/2/layout/IconVerticalSolidList"/>
    <dgm:cxn modelId="{E28B3D4B-F141-45A1-A572-C72D43DD1C57}" type="presParOf" srcId="{6135B792-01A6-4664-96D0-43987618DD83}" destId="{84890167-ED37-4663-B1BF-E0E5770E2ABA}" srcOrd="1" destOrd="0" presId="urn:microsoft.com/office/officeart/2018/2/layout/IconVerticalSolidList"/>
    <dgm:cxn modelId="{7FDC3CCA-A5FC-4CAF-9B02-DF8659466553}" type="presParOf" srcId="{6135B792-01A6-4664-96D0-43987618DD83}" destId="{511BD1F5-8811-4CE0-A5C1-60DE7E332529}" srcOrd="2" destOrd="0" presId="urn:microsoft.com/office/officeart/2018/2/layout/IconVerticalSolidList"/>
    <dgm:cxn modelId="{41E43945-9B07-4649-BC60-ABAE01FFEFEF}" type="presParOf" srcId="{6135B792-01A6-4664-96D0-43987618DD83}" destId="{B116BBEA-619E-4DFA-B0EC-B46749948B88}" srcOrd="3" destOrd="0" presId="urn:microsoft.com/office/officeart/2018/2/layout/IconVerticalSolidList"/>
    <dgm:cxn modelId="{B989107A-1424-4452-91AC-DF605660C29C}" type="presParOf" srcId="{12CA59C5-94B6-4C72-94E2-1814E27726FC}" destId="{519234AA-862B-4256-9F2F-1C39FCBDAB0E}" srcOrd="1" destOrd="0" presId="urn:microsoft.com/office/officeart/2018/2/layout/IconVerticalSolidList"/>
    <dgm:cxn modelId="{3B4480B5-46B9-4F43-8F8F-61B7ED2A57F9}" type="presParOf" srcId="{12CA59C5-94B6-4C72-94E2-1814E27726FC}" destId="{9EA988AB-333B-4DFD-8045-B10F7C16012E}" srcOrd="2" destOrd="0" presId="urn:microsoft.com/office/officeart/2018/2/layout/IconVerticalSolidList"/>
    <dgm:cxn modelId="{CE8213AB-EFF1-439F-A7B9-70A64E768D6F}" type="presParOf" srcId="{9EA988AB-333B-4DFD-8045-B10F7C16012E}" destId="{E3025E99-6DA2-4397-9934-460B6680615D}" srcOrd="0" destOrd="0" presId="urn:microsoft.com/office/officeart/2018/2/layout/IconVerticalSolidList"/>
    <dgm:cxn modelId="{8395831B-060B-45D5-AB02-347BFD8BC59E}" type="presParOf" srcId="{9EA988AB-333B-4DFD-8045-B10F7C16012E}" destId="{DDCA7674-CD49-44FC-9A54-DB16D429C053}" srcOrd="1" destOrd="0" presId="urn:microsoft.com/office/officeart/2018/2/layout/IconVerticalSolidList"/>
    <dgm:cxn modelId="{88396CB4-DFA5-45BC-A47D-8E5DE4731B41}" type="presParOf" srcId="{9EA988AB-333B-4DFD-8045-B10F7C16012E}" destId="{AA7B878A-4FBB-4D04-BFA9-1DAFFEBC28F5}" srcOrd="2" destOrd="0" presId="urn:microsoft.com/office/officeart/2018/2/layout/IconVerticalSolidList"/>
    <dgm:cxn modelId="{E9D7BEBE-12CC-4502-99C6-5FC38B8AD2BD}" type="presParOf" srcId="{9EA988AB-333B-4DFD-8045-B10F7C16012E}" destId="{FB21FD58-E261-42C9-8B4B-F630BE848FCE}" srcOrd="3" destOrd="0" presId="urn:microsoft.com/office/officeart/2018/2/layout/IconVerticalSolidList"/>
    <dgm:cxn modelId="{CA4E5FAC-4F09-4380-8ABE-441D98223936}" type="presParOf" srcId="{12CA59C5-94B6-4C72-94E2-1814E27726FC}" destId="{DC1B01B5-1FF0-4893-A070-608FC9F9F7B9}" srcOrd="3" destOrd="0" presId="urn:microsoft.com/office/officeart/2018/2/layout/IconVerticalSolidList"/>
    <dgm:cxn modelId="{BB24C333-2F72-4E65-A8DD-5FAF8F2DB824}" type="presParOf" srcId="{12CA59C5-94B6-4C72-94E2-1814E27726FC}" destId="{E5F7A5A4-190D-413A-902B-E8B8179F25AE}" srcOrd="4" destOrd="0" presId="urn:microsoft.com/office/officeart/2018/2/layout/IconVerticalSolidList"/>
    <dgm:cxn modelId="{DADF5A11-2605-4662-B42B-3456167842AB}" type="presParOf" srcId="{E5F7A5A4-190D-413A-902B-E8B8179F25AE}" destId="{D51145A9-82DF-4AC6-9698-5E645D565BED}" srcOrd="0" destOrd="0" presId="urn:microsoft.com/office/officeart/2018/2/layout/IconVerticalSolidList"/>
    <dgm:cxn modelId="{9851E5A4-1998-422B-B6BC-8BA84AEB2A20}" type="presParOf" srcId="{E5F7A5A4-190D-413A-902B-E8B8179F25AE}" destId="{4D1A5176-85FE-4C9D-B96C-1FE15021BB4B}" srcOrd="1" destOrd="0" presId="urn:microsoft.com/office/officeart/2018/2/layout/IconVerticalSolidList"/>
    <dgm:cxn modelId="{16ACA862-0BA6-4405-8F90-79D84B5649C9}" type="presParOf" srcId="{E5F7A5A4-190D-413A-902B-E8B8179F25AE}" destId="{43AC7BA5-6162-4CB3-B1C4-41A3ABEFA1FE}" srcOrd="2" destOrd="0" presId="urn:microsoft.com/office/officeart/2018/2/layout/IconVerticalSolidList"/>
    <dgm:cxn modelId="{58B32645-E1BA-4E13-8E00-21123F1214D4}" type="presParOf" srcId="{E5F7A5A4-190D-413A-902B-E8B8179F25AE}" destId="{948DD0EF-4D2E-45D5-AA2C-EDCFE0B0F809}" srcOrd="3" destOrd="0" presId="urn:microsoft.com/office/officeart/2018/2/layout/IconVerticalSolidList"/>
    <dgm:cxn modelId="{B74F28AD-08CC-46D8-BF64-9114A70A533E}" type="presParOf" srcId="{12CA59C5-94B6-4C72-94E2-1814E27726FC}" destId="{1B8809E3-E425-45CA-A116-B19FBE24C51B}" srcOrd="5" destOrd="0" presId="urn:microsoft.com/office/officeart/2018/2/layout/IconVerticalSolidList"/>
    <dgm:cxn modelId="{73FB6ED3-2A9C-4D0C-B9D0-BE941CBD87B9}" type="presParOf" srcId="{12CA59C5-94B6-4C72-94E2-1814E27726FC}" destId="{3DA5B03B-974E-4FB9-88F5-35385001641E}" srcOrd="6" destOrd="0" presId="urn:microsoft.com/office/officeart/2018/2/layout/IconVerticalSolidList"/>
    <dgm:cxn modelId="{DE36E87C-4624-41DA-B53D-394755B8DAFE}" type="presParOf" srcId="{3DA5B03B-974E-4FB9-88F5-35385001641E}" destId="{7217716A-DBE8-49A0-A619-72B30D3DA449}" srcOrd="0" destOrd="0" presId="urn:microsoft.com/office/officeart/2018/2/layout/IconVerticalSolidList"/>
    <dgm:cxn modelId="{0383814A-41DD-440D-825D-1C8397F563DE}" type="presParOf" srcId="{3DA5B03B-974E-4FB9-88F5-35385001641E}" destId="{DB98CBFA-6F99-4C39-8DA3-4A85BABDEEE5}" srcOrd="1" destOrd="0" presId="urn:microsoft.com/office/officeart/2018/2/layout/IconVerticalSolidList"/>
    <dgm:cxn modelId="{6695FCBC-505C-4920-AC1E-2E08E8BDC9B8}" type="presParOf" srcId="{3DA5B03B-974E-4FB9-88F5-35385001641E}" destId="{3CD91F0E-7B22-4AA1-A061-947AF7323ABC}" srcOrd="2" destOrd="0" presId="urn:microsoft.com/office/officeart/2018/2/layout/IconVerticalSolidList"/>
    <dgm:cxn modelId="{57CA1FAE-5EF2-4DFB-BA17-08D3E1B5179C}" type="presParOf" srcId="{3DA5B03B-974E-4FB9-88F5-35385001641E}" destId="{ED96D5B6-6466-4325-8C10-E2853A64E05D}" srcOrd="3" destOrd="0" presId="urn:microsoft.com/office/officeart/2018/2/layout/IconVerticalSolidList"/>
    <dgm:cxn modelId="{C6D7E274-3C22-47D6-A86E-0A9DC636B956}" type="presParOf" srcId="{12CA59C5-94B6-4C72-94E2-1814E27726FC}" destId="{B4512922-A7EF-407E-949C-F8925C4F3ACE}" srcOrd="7" destOrd="0" presId="urn:microsoft.com/office/officeart/2018/2/layout/IconVerticalSolidList"/>
    <dgm:cxn modelId="{FEECFE0B-D2C9-4A22-8BAB-3D7B6FBDDB71}" type="presParOf" srcId="{12CA59C5-94B6-4C72-94E2-1814E27726FC}" destId="{BE492EA6-85E8-4C92-99A1-E3A63FB3B6A6}" srcOrd="8" destOrd="0" presId="urn:microsoft.com/office/officeart/2018/2/layout/IconVerticalSolidList"/>
    <dgm:cxn modelId="{9EB822B3-567D-4E45-8FE0-64ABEEFB60CB}" type="presParOf" srcId="{BE492EA6-85E8-4C92-99A1-E3A63FB3B6A6}" destId="{9ADE59B0-72F9-467B-889E-53AC8D70B883}" srcOrd="0" destOrd="0" presId="urn:microsoft.com/office/officeart/2018/2/layout/IconVerticalSolidList"/>
    <dgm:cxn modelId="{10A83EDB-6872-4D47-A9E2-32E93A8F9106}" type="presParOf" srcId="{BE492EA6-85E8-4C92-99A1-E3A63FB3B6A6}" destId="{ACFFC67D-3FA9-4FFF-AA00-7462B3BABCAC}" srcOrd="1" destOrd="0" presId="urn:microsoft.com/office/officeart/2018/2/layout/IconVerticalSolidList"/>
    <dgm:cxn modelId="{672D23C7-1C48-4493-A40C-3286079370A6}" type="presParOf" srcId="{BE492EA6-85E8-4C92-99A1-E3A63FB3B6A6}" destId="{5A9BD14A-AFAB-4526-B63A-D44EB52FE8A9}" srcOrd="2" destOrd="0" presId="urn:microsoft.com/office/officeart/2018/2/layout/IconVerticalSolidList"/>
    <dgm:cxn modelId="{92F684D6-5818-42D9-87E9-F7D2595127EC}" type="presParOf" srcId="{BE492EA6-85E8-4C92-99A1-E3A63FB3B6A6}" destId="{B9C3BD8C-EAFB-4025-BA57-CB7C3623BC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526DE-3292-43C6-93FD-CE132E4FA4CE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890167-ED37-4663-B1BF-E0E5770E2ABA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6BBEA-619E-4DFA-B0EC-B46749948B88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500" kern="1200" baseline="0"/>
            <a:t>The approach was demonstrated to be successful with estimated classification accuracy of 70% for 6 classes and comparable results to direct clustering of the New York neighborhoods.</a:t>
          </a:r>
          <a:endParaRPr lang="en-US" sz="1500" kern="1200"/>
        </a:p>
      </dsp:txBody>
      <dsp:txXfrm>
        <a:off x="1072056" y="4357"/>
        <a:ext cx="5434247" cy="928187"/>
      </dsp:txXfrm>
    </dsp:sp>
    <dsp:sp modelId="{E3025E99-6DA2-4397-9934-460B6680615D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A7674-CD49-44FC-9A54-DB16D429C053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1FD58-E261-42C9-8B4B-F630BE848FCE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500" kern="1200" baseline="0"/>
            <a:t>New York City neighborhoods were found to be much more homogeneous (Pizza Places everywhere)</a:t>
          </a:r>
          <a:endParaRPr lang="en-US" sz="1500" kern="1200"/>
        </a:p>
      </dsp:txBody>
      <dsp:txXfrm>
        <a:off x="1072056" y="1164591"/>
        <a:ext cx="5434247" cy="928187"/>
      </dsp:txXfrm>
    </dsp:sp>
    <dsp:sp modelId="{D51145A9-82DF-4AC6-9698-5E645D565BED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A5176-85FE-4C9D-B96C-1FE15021BB4B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DD0EF-4D2E-45D5-AA2C-EDCFE0B0F809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500" kern="1200" baseline="0"/>
            <a:t>Look at integrating other types of data for the clustering features, to give a more holistic comparison of neighborhoods between cities.</a:t>
          </a:r>
          <a:endParaRPr lang="en-US" sz="1500" kern="1200"/>
        </a:p>
      </dsp:txBody>
      <dsp:txXfrm>
        <a:off x="1072056" y="2324826"/>
        <a:ext cx="5434247" cy="928187"/>
      </dsp:txXfrm>
    </dsp:sp>
    <dsp:sp modelId="{7217716A-DBE8-49A0-A619-72B30D3DA449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8CBFA-6F99-4C39-8DA3-4A85BABDEEE5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6D5B6-6466-4325-8C10-E2853A64E05D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500" kern="1200" baseline="0"/>
            <a:t>Use a different source for venue data, such as Google. Google venue information may be less biased to food-based venues than the foursquare social media data.</a:t>
          </a:r>
          <a:endParaRPr lang="en-US" sz="1500" kern="1200"/>
        </a:p>
      </dsp:txBody>
      <dsp:txXfrm>
        <a:off x="1072056" y="3485060"/>
        <a:ext cx="5434247" cy="928187"/>
      </dsp:txXfrm>
    </dsp:sp>
    <dsp:sp modelId="{9ADE59B0-72F9-467B-889E-53AC8D70B883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FC67D-3FA9-4FFF-AA00-7462B3BABCAC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3BD8C-EAFB-4025-BA57-CB7C3623BC2D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500" kern="1200" baseline="0"/>
            <a:t>Local residents from each city could be recruited to assess the veracity of the clustering and classification.</a:t>
          </a:r>
          <a:endParaRPr lang="en-US" sz="1500" kern="1200"/>
        </a:p>
      </dsp:txBody>
      <dsp:txXfrm>
        <a:off x="1072056" y="4645294"/>
        <a:ext cx="5434247" cy="928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tor.com/" TargetMode="External"/><Relationship Id="rId2" Type="http://schemas.openxmlformats.org/officeDocument/2006/relationships/hyperlink" Target="https://www.zillow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City-Government/Neighborhood-Tabulation-Areas-NTA-/cpf4-rkhq" TargetMode="External"/><Relationship Id="rId2" Type="http://schemas.openxmlformats.org/officeDocument/2006/relationships/hyperlink" Target="https://usc.data.socrata.com/dataset/Los-Angeles-Neighborhood-Map/r8qd-yxs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foursquare.com/docs/ap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64B9-DA70-4D68-8FDF-04CB90F14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Contextualizing an unfamiliar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FBD75-6914-4FAB-8963-D8667573B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Clustering LA then classifying NYC </a:t>
            </a:r>
            <a:r>
              <a:rPr lang="en-NZ" dirty="0" err="1"/>
              <a:t>neighborhoods</a:t>
            </a:r>
            <a:endParaRPr lang="en-NZ" dirty="0"/>
          </a:p>
          <a:p>
            <a:r>
              <a:rPr lang="en-NZ" dirty="0"/>
              <a:t>based on nearby venues</a:t>
            </a:r>
          </a:p>
        </p:txBody>
      </p:sp>
    </p:spTree>
    <p:extLst>
      <p:ext uri="{BB962C8B-B14F-4D97-AF65-F5344CB8AC3E}">
        <p14:creationId xmlns:p14="http://schemas.microsoft.com/office/powerpoint/2010/main" val="138010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EE24855-BBC6-4FE1-9FF7-BC8180E55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442" y="640080"/>
            <a:ext cx="6680046" cy="557784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4AEC9-9458-4174-A786-37C6FA480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cap="all" dirty="0"/>
              <a:t>LA Neighborhood Clustering MAP </a:t>
            </a:r>
            <a:r>
              <a:rPr lang="en-US" sz="3000" dirty="0"/>
              <a:t>(mix of venue types)</a:t>
            </a:r>
            <a:r>
              <a:rPr lang="en-US" sz="3000" cap="al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8039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F0817-15C8-4982-BE1B-3944C7CAC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013865"/>
            <a:ext cx="6900380" cy="4830269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FB36E-5BBD-4D27-BDEA-D9412B03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cap="all" dirty="0"/>
              <a:t>Training Classifiers on LA Clusters</a:t>
            </a:r>
            <a:br>
              <a:rPr lang="en-US" sz="2600" cap="all" dirty="0"/>
            </a:br>
            <a:r>
              <a:rPr lang="en-US" sz="2600" cap="all" dirty="0"/>
              <a:t> (Gaussian Process and Support Vector Machine Tied for Best)</a:t>
            </a:r>
          </a:p>
        </p:txBody>
      </p:sp>
    </p:spTree>
    <p:extLst>
      <p:ext uri="{BB962C8B-B14F-4D97-AF65-F5344CB8AC3E}">
        <p14:creationId xmlns:p14="http://schemas.microsoft.com/office/powerpoint/2010/main" val="4237398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8D981A9F-7421-43BB-9064-B3B227A7D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013865"/>
            <a:ext cx="6900380" cy="4830269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CE048-3743-4EB8-86BF-E7A5BDDE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/>
              <a:t>But SVM Confusion Mat shows it missed 2 classes</a:t>
            </a:r>
          </a:p>
        </p:txBody>
      </p:sp>
    </p:spTree>
    <p:extLst>
      <p:ext uri="{BB962C8B-B14F-4D97-AF65-F5344CB8AC3E}">
        <p14:creationId xmlns:p14="http://schemas.microsoft.com/office/powerpoint/2010/main" val="3669635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817976B-C93B-4494-83BC-CBB1DDCA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013865"/>
            <a:ext cx="6900380" cy="4830269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B03BD-649C-49F2-86BF-E08717FE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cap="all"/>
              <a:t>GP Confusion Mat confirms better classification for 2 classes</a:t>
            </a:r>
          </a:p>
        </p:txBody>
      </p:sp>
    </p:spTree>
    <p:extLst>
      <p:ext uri="{BB962C8B-B14F-4D97-AF65-F5344CB8AC3E}">
        <p14:creationId xmlns:p14="http://schemas.microsoft.com/office/powerpoint/2010/main" val="2130470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DB36-836D-4B11-8DD3-8E51F835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/>
              <a:t>NYC Neighborhood Classification</a:t>
            </a:r>
            <a:endParaRPr lang="en-NZ" dirty="0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6B124B5-99B6-4ECA-8B6C-BB17446EE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25" r="8525"/>
          <a:stretch/>
        </p:blipFill>
        <p:spPr>
          <a:xfrm>
            <a:off x="875308" y="1502562"/>
            <a:ext cx="11184334" cy="5243527"/>
          </a:xfrm>
        </p:spPr>
      </p:pic>
    </p:spTree>
    <p:extLst>
      <p:ext uri="{BB962C8B-B14F-4D97-AF65-F5344CB8AC3E}">
        <p14:creationId xmlns:p14="http://schemas.microsoft.com/office/powerpoint/2010/main" val="3910777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C44C-BB01-4637-862A-12F28C0E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/>
              <a:t>Similar Results to NYC Clustering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5D70E0-3C1A-4C94-9ACF-FFDB5A711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86" r="8733"/>
          <a:stretch/>
        </p:blipFill>
        <p:spPr>
          <a:xfrm>
            <a:off x="1119539" y="1428750"/>
            <a:ext cx="10905423" cy="5243527"/>
          </a:xfrm>
        </p:spPr>
      </p:pic>
    </p:spTree>
    <p:extLst>
      <p:ext uri="{BB962C8B-B14F-4D97-AF65-F5344CB8AC3E}">
        <p14:creationId xmlns:p14="http://schemas.microsoft.com/office/powerpoint/2010/main" val="419823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54D647C-CBB0-4E41-BA11-AC684FA87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571" y="640080"/>
            <a:ext cx="6523788" cy="557784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89105-28E6-48C7-8B09-CC3EBB90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cap="all" dirty="0"/>
              <a:t>NYC Classified Neighborhood MAP </a:t>
            </a:r>
            <a:r>
              <a:rPr lang="en-US" sz="3000" dirty="0"/>
              <a:t>(dominated by pizza places)</a:t>
            </a:r>
            <a:endParaRPr lang="en-US" sz="3000" cap="all" dirty="0"/>
          </a:p>
        </p:txBody>
      </p:sp>
    </p:spTree>
    <p:extLst>
      <p:ext uri="{BB962C8B-B14F-4D97-AF65-F5344CB8AC3E}">
        <p14:creationId xmlns:p14="http://schemas.microsoft.com/office/powerpoint/2010/main" val="948895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311C2-3C2A-469B-A5F0-B8C21E3A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NZ"/>
              <a:t>Conclusions and Further Directions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2E8EC75-D6F0-4EC1-8B73-811314DF0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153416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655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7447-4241-4D26-8AE1-E5657ACC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22C1-6535-4347-B84A-D5C52E0C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Moving to a new city is a difficult undertaking and can result in a lot of stress</a:t>
            </a:r>
          </a:p>
          <a:p>
            <a:r>
              <a:rPr lang="en-NZ" dirty="0"/>
              <a:t>Especially when you like the facilities and venues in your current accommodation</a:t>
            </a:r>
          </a:p>
          <a:p>
            <a:r>
              <a:rPr lang="en-NZ" dirty="0"/>
              <a:t>To make moving home easier, you need a reference point, where potential </a:t>
            </a:r>
            <a:r>
              <a:rPr lang="en-NZ" dirty="0" err="1"/>
              <a:t>neighborhoods</a:t>
            </a:r>
            <a:r>
              <a:rPr lang="en-NZ" dirty="0"/>
              <a:t> in the new city are compared to your current location</a:t>
            </a:r>
          </a:p>
          <a:p>
            <a:r>
              <a:rPr lang="en-NZ" dirty="0"/>
              <a:t>Imagine a real-estate / rental-listing website (such as </a:t>
            </a:r>
            <a:r>
              <a:rPr lang="en-NZ" dirty="0" err="1">
                <a:hlinkClick r:id="rId2"/>
              </a:rPr>
              <a:t>zillow</a:t>
            </a:r>
            <a:r>
              <a:rPr lang="en-NZ" dirty="0"/>
              <a:t> or </a:t>
            </a:r>
            <a:r>
              <a:rPr lang="en-NZ" dirty="0">
                <a:hlinkClick r:id="rId3"/>
              </a:rPr>
              <a:t>realtor</a:t>
            </a:r>
            <a:r>
              <a:rPr lang="en-NZ" dirty="0"/>
              <a:t>) being able to contextualize the potential </a:t>
            </a:r>
            <a:r>
              <a:rPr lang="en-NZ" dirty="0" err="1"/>
              <a:t>neighborhoods</a:t>
            </a:r>
            <a:r>
              <a:rPr lang="en-NZ" dirty="0"/>
              <a:t> based on their similarity of surrounding facilities to your current accommodation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8260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7DA7-2336-4F20-91DC-138EFE74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1C539-8163-41AB-A840-21269C8F2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Los Angeles (USA) is selected as the current city and New York City (USA) is selected as the moving location. Then a three-step process is applied with the aim to make unfamiliar New York understandable by relating the </a:t>
            </a:r>
            <a:r>
              <a:rPr lang="en-NZ" dirty="0" err="1"/>
              <a:t>neighborhoods</a:t>
            </a:r>
            <a:r>
              <a:rPr lang="en-NZ" dirty="0"/>
              <a:t> to Los Angeles:</a:t>
            </a:r>
          </a:p>
          <a:p>
            <a:pPr marL="457200" indent="-457200">
              <a:buFont typeface="+mj-lt"/>
              <a:buAutoNum type="arabicPeriod"/>
            </a:pPr>
            <a:r>
              <a:rPr lang="en-NZ" dirty="0"/>
              <a:t>The </a:t>
            </a:r>
            <a:r>
              <a:rPr lang="en-NZ" dirty="0" err="1"/>
              <a:t>neighborhoods</a:t>
            </a:r>
            <a:r>
              <a:rPr lang="en-NZ" dirty="0"/>
              <a:t> of Los Angeles will be clustered based on their surrounding facilities.</a:t>
            </a:r>
          </a:p>
          <a:p>
            <a:pPr marL="457200" indent="-457200">
              <a:buFont typeface="+mj-lt"/>
              <a:buAutoNum type="arabicPeriod"/>
            </a:pPr>
            <a:r>
              <a:rPr lang="en-NZ" dirty="0"/>
              <a:t>These clusters will be used as labels to train a classifier.</a:t>
            </a:r>
          </a:p>
          <a:p>
            <a:pPr marL="457200" indent="-457200">
              <a:buFont typeface="+mj-lt"/>
              <a:buAutoNum type="arabicPeriod"/>
            </a:pPr>
            <a:r>
              <a:rPr lang="en-NZ" dirty="0"/>
              <a:t>The classifier will then be applied to New York City </a:t>
            </a:r>
            <a:r>
              <a:rPr lang="en-NZ" dirty="0" err="1"/>
              <a:t>neighborhoods</a:t>
            </a:r>
            <a:r>
              <a:rPr lang="en-NZ" dirty="0"/>
              <a:t>, providing context for the new city via analogy to the current residence.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1041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D762-21C6-49AA-B476-64AD92FC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342F-718E-487A-9E5B-A4F570E6E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err="1"/>
              <a:t>Neighborhood</a:t>
            </a:r>
            <a:r>
              <a:rPr lang="en-NZ" dirty="0"/>
              <a:t> names and boundaries, as defined by the latitude, longitude coordinates of bounding polygons of the will be sourced from </a:t>
            </a:r>
            <a:r>
              <a:rPr lang="en-NZ" dirty="0" err="1">
                <a:hlinkClick r:id="rId2"/>
              </a:rPr>
              <a:t>Neighborhood</a:t>
            </a:r>
            <a:r>
              <a:rPr lang="en-NZ" dirty="0">
                <a:hlinkClick r:id="rId2"/>
              </a:rPr>
              <a:t> Data for Social Change</a:t>
            </a:r>
            <a:r>
              <a:rPr lang="en-NZ" dirty="0"/>
              <a:t> for Los Angeles and </a:t>
            </a:r>
            <a:r>
              <a:rPr lang="en-NZ" dirty="0">
                <a:hlinkClick r:id="rId3"/>
              </a:rPr>
              <a:t>New York Open Data</a:t>
            </a:r>
            <a:r>
              <a:rPr lang="en-NZ" dirty="0"/>
              <a:t> for New York City. </a:t>
            </a:r>
          </a:p>
          <a:p>
            <a:endParaRPr lang="en-NZ" dirty="0"/>
          </a:p>
          <a:p>
            <a:r>
              <a:rPr lang="en-NZ" dirty="0"/>
              <a:t>The types of venues (categories) of the surrounding businesses and facilities in each </a:t>
            </a:r>
            <a:r>
              <a:rPr lang="en-NZ" dirty="0" err="1"/>
              <a:t>neighborhood</a:t>
            </a:r>
            <a:r>
              <a:rPr lang="en-NZ" dirty="0"/>
              <a:t> will be sourced from the </a:t>
            </a:r>
            <a:r>
              <a:rPr lang="en-NZ" dirty="0">
                <a:hlinkClick r:id="rId4"/>
              </a:rPr>
              <a:t>Foursquare Places API</a:t>
            </a:r>
            <a:r>
              <a:rPr lang="en-NZ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1305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E47E-7FB8-4DF9-A13E-49D59619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/>
              <a:t>Exploration: Outliers in LA </a:t>
            </a:r>
            <a:r>
              <a:rPr lang="en-NZ" dirty="0" err="1"/>
              <a:t>Neighborhood</a:t>
            </a:r>
            <a:r>
              <a:rPr lang="en-NZ" dirty="0"/>
              <a:t> Area</a:t>
            </a:r>
          </a:p>
        </p:txBody>
      </p:sp>
      <p:pic>
        <p:nvPicPr>
          <p:cNvPr id="5" name="Content Placeholder 4" descr="A picture containing kitchen&#10;&#10;Description automatically generated">
            <a:extLst>
              <a:ext uri="{FF2B5EF4-FFF2-40B4-BE49-F238E27FC236}">
                <a16:creationId xmlns:a16="http://schemas.microsoft.com/office/drawing/2014/main" id="{6CD45C4F-B4F3-4B38-852B-D1046C70B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50" t="11731" r="9632" b="5123"/>
          <a:stretch/>
        </p:blipFill>
        <p:spPr>
          <a:xfrm>
            <a:off x="2262187" y="2238569"/>
            <a:ext cx="7820025" cy="4219575"/>
          </a:xfrm>
        </p:spPr>
      </p:pic>
    </p:spTree>
    <p:extLst>
      <p:ext uri="{BB962C8B-B14F-4D97-AF65-F5344CB8AC3E}">
        <p14:creationId xmlns:p14="http://schemas.microsoft.com/office/powerpoint/2010/main" val="188416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9A20-EC98-4F2B-926E-F47920E8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NZ" dirty="0"/>
              <a:t>Venue Categories Clustered for Semantic meaning (semi-automated)</a:t>
            </a:r>
            <a:br>
              <a:rPr lang="en-NZ" dirty="0"/>
            </a:br>
            <a:endParaRPr lang="en-NZ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5716C9A-7B36-4814-B008-BAE9C8A17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62150"/>
            <a:ext cx="9601200" cy="4629149"/>
          </a:xfrm>
        </p:spPr>
      </p:pic>
    </p:spTree>
    <p:extLst>
      <p:ext uri="{BB962C8B-B14F-4D97-AF65-F5344CB8AC3E}">
        <p14:creationId xmlns:p14="http://schemas.microsoft.com/office/powerpoint/2010/main" val="385290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81A1-75A1-40B7-A0EA-1B0E641E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/>
              <a:t>Clustering Los Angeles </a:t>
            </a:r>
            <a:r>
              <a:rPr lang="en-NZ" dirty="0" err="1"/>
              <a:t>Neighborhoods</a:t>
            </a:r>
            <a:br>
              <a:rPr lang="en-NZ" dirty="0"/>
            </a:br>
            <a:endParaRPr lang="en-NZ" dirty="0"/>
          </a:p>
        </p:txBody>
      </p:sp>
      <p:pic>
        <p:nvPicPr>
          <p:cNvPr id="5" name="Content Placeholder 4" descr="A picture containing measure, fence&#10;&#10;Description automatically generated">
            <a:extLst>
              <a:ext uri="{FF2B5EF4-FFF2-40B4-BE49-F238E27FC236}">
                <a16:creationId xmlns:a16="http://schemas.microsoft.com/office/drawing/2014/main" id="{CAE7B759-88A7-4E6E-B075-6BA4B2FA9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25" r="9226"/>
          <a:stretch/>
        </p:blipFill>
        <p:spPr>
          <a:xfrm>
            <a:off x="1533525" y="1539552"/>
            <a:ext cx="9439275" cy="5013648"/>
          </a:xfrm>
        </p:spPr>
      </p:pic>
    </p:spTree>
    <p:extLst>
      <p:ext uri="{BB962C8B-B14F-4D97-AF65-F5344CB8AC3E}">
        <p14:creationId xmlns:p14="http://schemas.microsoft.com/office/powerpoint/2010/main" val="392843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3736-1C12-45EE-ADCE-AA4FB812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/>
              <a:t>Best LA Cluster Number was Six</a:t>
            </a:r>
            <a:endParaRPr lang="en-NZ" dirty="0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E6CE784-C88E-4A02-8424-5F5DE8F9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00" r="8836"/>
          <a:stretch/>
        </p:blipFill>
        <p:spPr>
          <a:xfrm>
            <a:off x="1071313" y="1428750"/>
            <a:ext cx="10801849" cy="5227151"/>
          </a:xfrm>
        </p:spPr>
      </p:pic>
    </p:spTree>
    <p:extLst>
      <p:ext uri="{BB962C8B-B14F-4D97-AF65-F5344CB8AC3E}">
        <p14:creationId xmlns:p14="http://schemas.microsoft.com/office/powerpoint/2010/main" val="175059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17F9B-7EEE-4B31-8C38-21E90658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cap="all"/>
              <a:t>LA Clustering 3D embedding </a:t>
            </a:r>
            <a:br>
              <a:rPr lang="en-US" sz="3800" cap="all"/>
            </a:br>
            <a:r>
              <a:rPr lang="en-US" sz="3800" cap="all"/>
              <a:t>(Multi-Dimesional Scaling)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6D4F6BF-A567-477B-A851-E0916F1A7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75" t="11968" r="10638" b="12500"/>
          <a:stretch/>
        </p:blipFill>
        <p:spPr>
          <a:xfrm>
            <a:off x="1379023" y="1648665"/>
            <a:ext cx="5659222" cy="37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6413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486</Words>
  <Application>Microsoft Office PowerPoint</Application>
  <PresentationFormat>Widescreen</PresentationFormat>
  <Paragraphs>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Franklin Gothic Book</vt:lpstr>
      <vt:lpstr>Crop</vt:lpstr>
      <vt:lpstr>Contextualizing an unfamiliar city</vt:lpstr>
      <vt:lpstr>Background</vt:lpstr>
      <vt:lpstr>Procedure</vt:lpstr>
      <vt:lpstr>Data</vt:lpstr>
      <vt:lpstr>Exploration: Outliers in LA Neighborhood Area</vt:lpstr>
      <vt:lpstr>Venue Categories Clustered for Semantic meaning (semi-automated) </vt:lpstr>
      <vt:lpstr>Clustering Los Angeles Neighborhoods </vt:lpstr>
      <vt:lpstr>Best LA Cluster Number was Six</vt:lpstr>
      <vt:lpstr>LA Clustering 3D embedding  (Multi-Dimesional Scaling)</vt:lpstr>
      <vt:lpstr>LA Neighborhood Clustering MAP (mix of venue types) </vt:lpstr>
      <vt:lpstr>Training Classifiers on LA Clusters  (Gaussian Process and Support Vector Machine Tied for Best)</vt:lpstr>
      <vt:lpstr>But SVM Confusion Mat shows it missed 2 classes</vt:lpstr>
      <vt:lpstr>GP Confusion Mat confirms better classification for 2 classes</vt:lpstr>
      <vt:lpstr>NYC Neighborhood Classification</vt:lpstr>
      <vt:lpstr>Similar Results to NYC Clustering</vt:lpstr>
      <vt:lpstr>NYC Classified Neighborhood MAP (dominated by pizza places)</vt:lpstr>
      <vt:lpstr>Conclusions and Further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Contextualizing an unfamiliar city</dc:title>
  <dc:creator>stu art</dc:creator>
  <cp:lastModifiedBy>stu art</cp:lastModifiedBy>
  <cp:revision>1</cp:revision>
  <dcterms:created xsi:type="dcterms:W3CDTF">2020-02-23T14:28:34Z</dcterms:created>
  <dcterms:modified xsi:type="dcterms:W3CDTF">2020-02-23T14:30:27Z</dcterms:modified>
</cp:coreProperties>
</file>